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minute per slide means 7 slides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type="ctrTitle"/>
          </p:nvPr>
        </p:nvSpPr>
        <p:spPr>
          <a:xfrm>
            <a:off x="1643950" y="1006375"/>
            <a:ext cx="70776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971798" y="3289299"/>
            <a:ext cx="53982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699417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2971798" y="4402931"/>
            <a:ext cx="36705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956717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Shape 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514350" y="3549648"/>
            <a:ext cx="7598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1028700" y="699084"/>
            <a:ext cx="6569700" cy="2373900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514350" y="3974702"/>
            <a:ext cx="75984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514350" y="457200"/>
            <a:ext cx="7598400" cy="23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514350" y="3257550"/>
            <a:ext cx="75984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66206" y="617502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744199" y="457200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823406" y="2514600"/>
            <a:ext cx="7004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15598" y="3257550"/>
            <a:ext cx="76143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514351" y="2481435"/>
            <a:ext cx="75984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514350" y="3583035"/>
            <a:ext cx="75984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Shape 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66206" y="617502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744199" y="457200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514350" y="2914650"/>
            <a:ext cx="76017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514349" y="3581400"/>
            <a:ext cx="7601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Shape 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514350" y="457200"/>
            <a:ext cx="7598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14350" y="2628900"/>
            <a:ext cx="759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514350" y="3257550"/>
            <a:ext cx="75984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2945268" y="-824199"/>
            <a:ext cx="2736900" cy="7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514350" y="457200"/>
            <a:ext cx="7598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Shape 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 rot="5400000">
            <a:off x="5360419" y="1590898"/>
            <a:ext cx="38862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 rot="5400000">
            <a:off x="1508336" y="-536700"/>
            <a:ext cx="3886200" cy="5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title"/>
          </p:nvPr>
        </p:nvSpPr>
        <p:spPr>
          <a:xfrm>
            <a:off x="514350" y="457200"/>
            <a:ext cx="7598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514350" y="1606549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type="title"/>
          </p:nvPr>
        </p:nvSpPr>
        <p:spPr>
          <a:xfrm>
            <a:off x="514350" y="457200"/>
            <a:ext cx="7598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514351" y="1606549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366420" y="1606549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514350" y="457200"/>
            <a:ext cx="7598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730252" y="1663699"/>
            <a:ext cx="35319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514350" y="2152650"/>
            <a:ext cx="37476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4572002" y="1670049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x="4367611" y="2152650"/>
            <a:ext cx="37464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type="title"/>
          </p:nvPr>
        </p:nvSpPr>
        <p:spPr>
          <a:xfrm>
            <a:off x="514350" y="2481435"/>
            <a:ext cx="75984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514349" y="3583035"/>
            <a:ext cx="75984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title"/>
          </p:nvPr>
        </p:nvSpPr>
        <p:spPr>
          <a:xfrm>
            <a:off x="514350" y="457200"/>
            <a:ext cx="7598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514350" y="1555749"/>
            <a:ext cx="2760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486150" y="457200"/>
            <a:ext cx="4626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4350" y="2584449"/>
            <a:ext cx="276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6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514350" y="1200150"/>
            <a:ext cx="4623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5652189" y="685800"/>
            <a:ext cx="2460900" cy="3429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91666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14350" y="2228850"/>
            <a:ext cx="4623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14350" y="457200"/>
            <a:ext cx="7598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0740"/>
              <a:buFont typeface="Calibri"/>
              <a:buNone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SzPct val="78571"/>
              <a:buFont typeface="Arial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14350" y="1606549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381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1557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" lvl="4" marL="14986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" lvl="5" marL="1892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22352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" lvl="7" marL="25781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" lvl="8" marL="29210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442245" y="4402931"/>
            <a:ext cx="1200299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7500"/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7500"/>
              <a:buFont typeface="Calibri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8571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5" Type="http://schemas.openxmlformats.org/officeDocument/2006/relationships/image" Target="../media/image13.jpg"/><Relationship Id="rId6" Type="http://schemas.openxmlformats.org/officeDocument/2006/relationships/image" Target="../media/image0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04.jpg"/><Relationship Id="rId5" Type="http://schemas.openxmlformats.org/officeDocument/2006/relationships/image" Target="../media/image05.png"/><Relationship Id="rId6" Type="http://schemas.openxmlformats.org/officeDocument/2006/relationships/image" Target="../media/image13.jpg"/><Relationship Id="rId7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04.jpg"/><Relationship Id="rId5" Type="http://schemas.openxmlformats.org/officeDocument/2006/relationships/image" Target="../media/image05.png"/><Relationship Id="rId6" Type="http://schemas.openxmlformats.org/officeDocument/2006/relationships/image" Target="../media/image13.jpg"/><Relationship Id="rId7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04.jpg"/><Relationship Id="rId5" Type="http://schemas.openxmlformats.org/officeDocument/2006/relationships/image" Target="../media/image05.png"/><Relationship Id="rId6" Type="http://schemas.openxmlformats.org/officeDocument/2006/relationships/image" Target="../media/image13.jpg"/><Relationship Id="rId7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08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Relationship Id="rId4" Type="http://schemas.openxmlformats.org/officeDocument/2006/relationships/image" Target="../media/image05.png"/><Relationship Id="rId5" Type="http://schemas.openxmlformats.org/officeDocument/2006/relationships/image" Target="../media/image13.jpg"/><Relationship Id="rId6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4294967295" type="ctrTitle"/>
          </p:nvPr>
        </p:nvSpPr>
        <p:spPr>
          <a:xfrm>
            <a:off x="235400" y="420575"/>
            <a:ext cx="8637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200">
                <a:solidFill>
                  <a:srgbClr val="D9D9D9"/>
                </a:solidFill>
              </a:rPr>
              <a:t>Near-Space Atmospheric Measurements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800">
                <a:solidFill>
                  <a:srgbClr val="D9D9D9"/>
                </a:solidFill>
              </a:rPr>
              <a:t>Pima Community College Northwest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800">
                <a:solidFill>
                  <a:srgbClr val="D9D9D9"/>
                </a:solidFill>
              </a:rPr>
              <a:t>Ascend April 2017</a:t>
            </a:r>
          </a:p>
        </p:txBody>
      </p:sp>
      <p:sp>
        <p:nvSpPr>
          <p:cNvPr id="146" name="Shape 146"/>
          <p:cNvSpPr txBox="1"/>
          <p:nvPr>
            <p:ph idx="4294967295" type="subTitle"/>
          </p:nvPr>
        </p:nvSpPr>
        <p:spPr>
          <a:xfrm>
            <a:off x="153307" y="1481398"/>
            <a:ext cx="84249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rgbClr val="EFEFEF"/>
                </a:solidFill>
              </a:rPr>
              <a:t>Christopher Mastrangelo, Colton Stoltz, Bryce Klein</a:t>
            </a:r>
          </a:p>
          <a:p>
            <a:pPr indent="0" lvl="0" marL="0" marR="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000">
                <a:solidFill>
                  <a:srgbClr val="EFEFEF"/>
                </a:solidFill>
              </a:rPr>
              <a:t>Mike Sampogna</a:t>
            </a:r>
            <a:r>
              <a:rPr b="0" i="0" lang="en" sz="2000" u="none" cap="none" strike="noStrik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, P</a:t>
            </a:r>
            <a:r>
              <a:rPr lang="en" sz="2000">
                <a:solidFill>
                  <a:srgbClr val="EFEFEF"/>
                </a:solidFill>
              </a:rPr>
              <a:t>hysics Dept</a:t>
            </a:r>
            <a:r>
              <a:rPr b="0" i="0" lang="en" sz="2000" u="none" cap="none" strike="noStrik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000">
                <a:solidFill>
                  <a:srgbClr val="EFEFEF"/>
                </a:solidFill>
              </a:rPr>
              <a:t>, Pima Community College NW</a:t>
            </a:r>
          </a:p>
          <a:p>
            <a:pPr indent="0" lvl="0" marL="0" marR="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9132" y="4121148"/>
            <a:ext cx="484500" cy="8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10" y="4121148"/>
            <a:ext cx="813600" cy="7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7491" y="4213227"/>
            <a:ext cx="836400" cy="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6762" y="4213227"/>
            <a:ext cx="595500" cy="7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10777"/>
            <a:ext cx="82296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88900" lIns="88900" rIns="88900" tIns="88900">
            <a:noAutofit/>
          </a:bodyPr>
          <a:lstStyle/>
          <a:p>
            <a:pPr indent="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" sz="35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Device Components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80500" y="1031825"/>
            <a:ext cx="43032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88900" lIns="88900" rIns="88900" tIns="889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Foam Box - 16.5cm x 11.5cm x 16 cm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Brass plated rod - 3mm x 180mm 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oPro Hero 5 Black Camera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Arduino Uno Microcontroller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9714"/>
              <a:buFont typeface="Arimo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9714"/>
              <a:buFont typeface="Arimo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9714"/>
              <a:buFont typeface="Arimo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9714"/>
              <a:buFont typeface="Arimo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89714"/>
              <a:buFont typeface="Arimo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N_20170331_143033.JP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950" y="1188125"/>
            <a:ext cx="4422677" cy="264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6762" y="4213227"/>
            <a:ext cx="595500" cy="7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10" y="4121148"/>
            <a:ext cx="813600" cy="7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7491" y="4213227"/>
            <a:ext cx="836400" cy="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79132" y="4121148"/>
            <a:ext cx="484500" cy="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308309"/>
            <a:ext cx="82296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88900" lIns="88900" rIns="88900" tIns="88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" sz="3500">
                <a:solidFill>
                  <a:srgbClr val="F3F3F3"/>
                </a:solidFill>
              </a:rPr>
              <a:t>Hardware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53300" y="947325"/>
            <a:ext cx="47793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8900" lIns="88900" rIns="88900" tIns="88900">
            <a:noAutofit/>
          </a:bodyPr>
          <a:lstStyle/>
          <a:p>
            <a:pPr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Master/Control Unit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Sparkfun MicroSD Shield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Stores Data to 16GB MicroSD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Adafruit BMP183 Sensor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Barometer, Thermometer, and Altimeter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Serial Peripheral Interface (SPI)</a:t>
            </a:r>
          </a:p>
          <a:p>
            <a:pPr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WIN_20170403_094715.JP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450" y="1217500"/>
            <a:ext cx="4031175" cy="26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6762" y="4213227"/>
            <a:ext cx="595500" cy="7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10" y="4121148"/>
            <a:ext cx="813600" cy="7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7491" y="4213227"/>
            <a:ext cx="836400" cy="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79132" y="4121148"/>
            <a:ext cx="484500" cy="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1" lang="en" sz="35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GoPro Hero 5 Black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15776"/>
            <a:ext cx="4121700" cy="2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Recording in </a:t>
            </a: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1080p / 30Fps</a:t>
            </a:r>
          </a:p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Optional features disabled to maximize recording time </a:t>
            </a:r>
          </a:p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Samsung 64GB MicroSD              </a:t>
            </a:r>
          </a:p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“Quik” application allows the user to track camera location     </a:t>
            </a:r>
          </a:p>
          <a:p>
            <a:pPr lv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       </a:t>
            </a:r>
          </a:p>
          <a:p>
            <a:pPr lv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     </a:t>
            </a:r>
          </a:p>
        </p:txBody>
      </p:sp>
      <p:pic>
        <p:nvPicPr>
          <p:cNvPr descr="WIN_20170403_102416.JPG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300" y="1215777"/>
            <a:ext cx="4155649" cy="277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6762" y="4213227"/>
            <a:ext cx="595500" cy="7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310" y="4121148"/>
            <a:ext cx="813600" cy="7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7491" y="4213227"/>
            <a:ext cx="836400" cy="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79132" y="4121148"/>
            <a:ext cx="484500" cy="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772800" y="104275"/>
            <a:ext cx="7598400" cy="848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Altitude and Vertical Velocity</a:t>
            </a:r>
          </a:p>
        </p:txBody>
      </p:sp>
      <p:pic>
        <p:nvPicPr>
          <p:cNvPr id="189" name="Shape 189" title="Rate of Ascen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775" y="1546650"/>
            <a:ext cx="4321975" cy="282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69500" y="1039875"/>
            <a:ext cx="43659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Launch Altitude: 350 meters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Max Altitude: 24,300 meters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Balloon Burst:  91 minutes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Balloon Fall Time: 37 minutes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Ascension Rates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V</a:t>
            </a:r>
            <a:r>
              <a:rPr b="1" baseline="-25000" lang="en" sz="1600">
                <a:solidFill>
                  <a:srgbClr val="FFFFFF"/>
                </a:solidFill>
              </a:rPr>
              <a:t>average</a:t>
            </a:r>
            <a:r>
              <a:rPr b="1" lang="en" sz="1600">
                <a:solidFill>
                  <a:srgbClr val="FFFFFF"/>
                </a:solidFill>
              </a:rPr>
              <a:t>   4.38 meters per second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V</a:t>
            </a:r>
            <a:r>
              <a:rPr b="1" baseline="-25000" lang="en" sz="1600">
                <a:solidFill>
                  <a:srgbClr val="FFFFFF"/>
                </a:solidFill>
              </a:rPr>
              <a:t>max</a:t>
            </a:r>
            <a:r>
              <a:rPr b="1" lang="en" sz="1600">
                <a:solidFill>
                  <a:srgbClr val="FFFFFF"/>
                </a:solidFill>
              </a:rPr>
              <a:t>       7.30 meters per second @ 12 km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Descension Rates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V</a:t>
            </a:r>
            <a:r>
              <a:rPr b="1" baseline="-25000" lang="en" sz="1600">
                <a:solidFill>
                  <a:srgbClr val="FFFFFF"/>
                </a:solidFill>
              </a:rPr>
              <a:t>average    </a:t>
            </a:r>
            <a:r>
              <a:rPr b="1" lang="en" sz="1600">
                <a:solidFill>
                  <a:srgbClr val="FFFFFF"/>
                </a:solidFill>
              </a:rPr>
              <a:t> 10.81 meters per second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V</a:t>
            </a:r>
            <a:r>
              <a:rPr b="1" baseline="-25000" lang="en" sz="1600">
                <a:solidFill>
                  <a:srgbClr val="FFFFFF"/>
                </a:solidFill>
              </a:rPr>
              <a:t>max           </a:t>
            </a:r>
            <a:r>
              <a:rPr b="1" lang="en" sz="1600">
                <a:solidFill>
                  <a:srgbClr val="FFFFFF"/>
                </a:solidFill>
              </a:rPr>
              <a:t> 22.15 meters per second @ 24.3 km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260650" y="159125"/>
            <a:ext cx="8393100" cy="1092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Near-Space Atmospheric Pressure</a:t>
            </a:r>
          </a:p>
        </p:txBody>
      </p:sp>
      <p:pic>
        <p:nvPicPr>
          <p:cNvPr id="196" name="Shape 196" title="Pressure and Altitu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625" y="1773774"/>
            <a:ext cx="4669324" cy="28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72025" y="1352875"/>
            <a:ext cx="4104600" cy="3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Pressure at Launch: 97 kPa @ 350 meters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Press</a:t>
            </a:r>
            <a:r>
              <a:rPr b="1" lang="en" sz="1800">
                <a:solidFill>
                  <a:srgbClr val="FFFFFF"/>
                </a:solidFill>
              </a:rPr>
              <a:t>ure at Burst: 1.55 kPa @ 24,300 meters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Atmospheric pressure approaches but does not reach zero.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457200" lvl="0" marL="91440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   </a:t>
            </a:r>
          </a:p>
          <a:p>
            <a:pPr indent="457200" lvl="0" marL="91440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lim  = 0</a:t>
            </a:r>
          </a:p>
          <a:p>
            <a:pPr indent="0" lvl="0" marL="137160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   </a:t>
            </a:r>
            <a:r>
              <a:rPr b="1" i="1" lang="en" sz="1800">
                <a:solidFill>
                  <a:srgbClr val="FFFFFF"/>
                </a:solidFill>
              </a:rPr>
              <a:t>x</a:t>
            </a:r>
            <a:r>
              <a:rPr b="1" lang="en" sz="1800">
                <a:solidFill>
                  <a:srgbClr val="FFFFFF"/>
                </a:solidFill>
              </a:rPr>
              <a:t>→ ∞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569650" y="0"/>
            <a:ext cx="7598400" cy="91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2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Near-Space Temperatures</a:t>
            </a:r>
          </a:p>
        </p:txBody>
      </p:sp>
      <p:pic>
        <p:nvPicPr>
          <p:cNvPr id="203" name="Shape 203" title="Altitude and Tempera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574" y="1492400"/>
            <a:ext cx="4440899" cy="279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871225" y="1441750"/>
            <a:ext cx="44409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0" y="1159250"/>
            <a:ext cx="4658700" cy="3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Maximum Temperature: 21.4 C @ 0.3km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Minimum Temperature: -32.4 C @ 17km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Temperature decreases through the troposphere from until 10,000 meters.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Tropopause starts at 10,000 meters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Temperature increases through the stratosphere from 15,000-24,000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312275" y="438700"/>
            <a:ext cx="36033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sz="3400">
                <a:solidFill>
                  <a:srgbClr val="D9D9D9"/>
                </a:solidFill>
              </a:rPr>
              <a:t>ANSR Flight #27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sz="3400">
                <a:solidFill>
                  <a:srgbClr val="D9D9D9"/>
                </a:solidFill>
              </a:rPr>
              <a:t>April 1, 2017</a:t>
            </a:r>
          </a:p>
        </p:txBody>
      </p:sp>
      <p:pic>
        <p:nvPicPr>
          <p:cNvPr descr="WIN_20170401_093031.JP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79" y="2686324"/>
            <a:ext cx="3426643" cy="2284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w alt.jpg"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150" y="280725"/>
            <a:ext cx="4021050" cy="2284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pro4.jpg"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6150" y="2709749"/>
            <a:ext cx="4021050" cy="22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496234"/>
            <a:ext cx="8229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88900" lIns="88900" rIns="88900" tIns="88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1" sz="2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32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Special thanks to the following for offering this opportunity!: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1" sz="2200">
              <a:solidFill>
                <a:srgbClr val="D9D9D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2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Jack Crabtree and ANSR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2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Susan Brew and NASA Space Grant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2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Mike Sampogna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2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Pima Community College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762" y="4213227"/>
            <a:ext cx="595500" cy="7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10" y="4121148"/>
            <a:ext cx="813600" cy="7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7491" y="4213227"/>
            <a:ext cx="836400" cy="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9132" y="4121148"/>
            <a:ext cx="484500" cy="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